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DBEA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3200400" y="2011680"/>
            <a:ext cx="5760720" cy="27432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256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474720" y="2377440"/>
            <a:ext cx="521208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400" b="1">
                <a:solidFill>
                  <a:srgbClr val="2563EB"/>
                </a:solidFill>
                <a:latin typeface="Microsoft YaHei"/>
              </a:rPr>
              <a:t>版权说明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74720" y="3383280"/>
            <a:ext cx="52120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0">
                <a:solidFill>
                  <a:srgbClr val="64748B"/>
                </a:solidFill>
                <a:latin typeface="Microsoft YaHei"/>
              </a:rPr>
              <a:t>本课件版权归爱萝卜少儿编程所有
仅供教学使用 · 请勿商用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4937760"/>
            <a:ext cx="12191695" cy="13716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280160"/>
            <a:ext cx="103327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400" b="0">
                <a:solidFill>
                  <a:srgbClr val="FEF3C7"/>
                </a:solidFill>
                <a:latin typeface="Microsoft YaHei"/>
              </a:rPr>
              <a:t>少儿趣味编程 · Scratch 3.0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194560"/>
            <a:ext cx="1033272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5400" b="1">
                <a:solidFill>
                  <a:srgbClr val="FFFFFF"/>
                </a:solidFill>
                <a:latin typeface="Microsoft YaHei"/>
              </a:rPr>
              <a:t>极速赛车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840480"/>
            <a:ext cx="103327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0">
                <a:solidFill>
                  <a:srgbClr val="FFFFFF"/>
                </a:solidFill>
                <a:latin typeface="Microsoft YaHei"/>
              </a:rPr>
              <a:t>讲师：爱萝卜    日期：2026-10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05840"/>
            <a:ext cx="12191695" cy="7315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64592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Microsoft YaHei"/>
              </a:rPr>
              <a:t>本课主题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274320"/>
            <a:ext cx="8229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2000" b="1">
                <a:solidFill>
                  <a:srgbClr val="FFFFFF"/>
                </a:solidFill>
                <a:latin typeface="Microsoft YaHei"/>
              </a:rPr>
              <a:t>03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371600" y="1828800"/>
            <a:ext cx="9418320" cy="2011680"/>
          </a:xfrm>
          <a:prstGeom prst="roundRect">
            <a:avLst/>
          </a:prstGeom>
          <a:solidFill>
            <a:srgbClr val="DBEAFE"/>
          </a:solidFill>
          <a:ln w="19050">
            <a:solidFill>
              <a:srgbClr val="256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737360" y="2103120"/>
            <a:ext cx="86868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600" b="1">
                <a:solidFill>
                  <a:srgbClr val="2563EB"/>
                </a:solidFill>
                <a:latin typeface="Microsoft YaHei"/>
              </a:rPr>
              <a:t>驾驶小赛车，躲开一路障碍，用最短时间冲过终点线！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200400" y="4206240"/>
            <a:ext cx="5760720" cy="1280160"/>
          </a:xfrm>
          <a:prstGeom prst="roundRect">
            <a:avLst/>
          </a:prstGeom>
          <a:solidFill>
            <a:srgbClr val="FEF3C7"/>
          </a:solidFill>
          <a:ln w="19050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474720" y="4434840"/>
            <a:ext cx="52120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0">
                <a:solidFill>
                  <a:srgbClr val="1E293B"/>
                </a:solidFill>
                <a:latin typeface="Microsoft YaHei"/>
              </a:rPr>
              <a:t>💡 赛车跑得有多快？是快一点好，还是慢一点好？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05840"/>
            <a:ext cx="12191695" cy="7315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64592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Microsoft YaHei"/>
              </a:rPr>
              <a:t>教学内容 · 三个小目标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274320"/>
            <a:ext cx="8229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2000" b="1">
                <a:solidFill>
                  <a:srgbClr val="FFFFFF"/>
                </a:solidFill>
                <a:latin typeface="Microsoft YaHei"/>
              </a:rPr>
              <a:t>04</a:t>
            </a:r>
          </a:p>
        </p:txBody>
      </p:sp>
      <p:sp>
        <p:nvSpPr>
          <p:cNvPr id="6" name="Oval 5"/>
          <p:cNvSpPr/>
          <p:nvPr/>
        </p:nvSpPr>
        <p:spPr>
          <a:xfrm>
            <a:off x="914400" y="1554480"/>
            <a:ext cx="1005840" cy="1005840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737360"/>
            <a:ext cx="1005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800" b="1">
                <a:solidFill>
                  <a:srgbClr val="FFFFFF"/>
                </a:solidFill>
                <a:latin typeface="Microsoft YaHei"/>
              </a:rPr>
              <a:t>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103120" y="1554480"/>
            <a:ext cx="8961120" cy="1097280"/>
          </a:xfrm>
          <a:prstGeom prst="roundRect">
            <a:avLst/>
          </a:prstGeom>
          <a:solidFill>
            <a:srgbClr val="DBEAFE"/>
          </a:solidFill>
          <a:ln w="19050">
            <a:solidFill>
              <a:srgbClr val="256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377440" y="1645920"/>
            <a:ext cx="85039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2563EB"/>
                </a:solidFill>
                <a:latin typeface="Microsoft YaHei"/>
              </a:rPr>
              <a:t>认识「速度」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377440" y="2148840"/>
            <a:ext cx="85039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64748B"/>
                </a:solidFill>
                <a:latin typeface="Microsoft YaHei"/>
              </a:rPr>
              <a:t>会用变量表示赛车跑的快慢，还能调大调小</a:t>
            </a:r>
          </a:p>
        </p:txBody>
      </p:sp>
      <p:sp>
        <p:nvSpPr>
          <p:cNvPr id="11" name="Oval 10"/>
          <p:cNvSpPr/>
          <p:nvPr/>
        </p:nvSpPr>
        <p:spPr>
          <a:xfrm>
            <a:off x="914400" y="3108960"/>
            <a:ext cx="1005840" cy="1005840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14400" y="3291840"/>
            <a:ext cx="1005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800" b="1">
                <a:solidFill>
                  <a:srgbClr val="FFFFFF"/>
                </a:solidFill>
                <a:latin typeface="Microsoft YaHei"/>
              </a:rPr>
              <a:t>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103120" y="3108960"/>
            <a:ext cx="8961120" cy="1097280"/>
          </a:xfrm>
          <a:prstGeom prst="roundRect">
            <a:avLst/>
          </a:prstGeom>
          <a:solidFill>
            <a:srgbClr val="DBEAFE"/>
          </a:solidFill>
          <a:ln w="19050">
            <a:solidFill>
              <a:srgbClr val="256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377440" y="3200400"/>
            <a:ext cx="85039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2563EB"/>
                </a:solidFill>
                <a:latin typeface="Microsoft YaHei"/>
              </a:rPr>
              <a:t>看懂数轴坐标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3703320"/>
            <a:ext cx="85039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64748B"/>
                </a:solidFill>
                <a:latin typeface="Microsoft YaHei"/>
              </a:rPr>
              <a:t>知道赛车在舞台上的左右(x)、上下(y)位置</a:t>
            </a:r>
          </a:p>
        </p:txBody>
      </p:sp>
      <p:sp>
        <p:nvSpPr>
          <p:cNvPr id="16" name="Oval 15"/>
          <p:cNvSpPr/>
          <p:nvPr/>
        </p:nvSpPr>
        <p:spPr>
          <a:xfrm>
            <a:off x="914400" y="4663440"/>
            <a:ext cx="1005840" cy="1005840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4400" y="4846320"/>
            <a:ext cx="1005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800" b="1">
                <a:solidFill>
                  <a:srgbClr val="FFFFFF"/>
                </a:solidFill>
                <a:latin typeface="Microsoft YaHei"/>
              </a:rPr>
              <a:t>3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103120" y="4663440"/>
            <a:ext cx="8961120" cy="1097280"/>
          </a:xfrm>
          <a:prstGeom prst="roundRect">
            <a:avLst/>
          </a:prstGeom>
          <a:solidFill>
            <a:srgbClr val="DBEAFE"/>
          </a:solidFill>
          <a:ln w="19050">
            <a:solidFill>
              <a:srgbClr val="256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377440" y="4754879"/>
            <a:ext cx="85039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2563EB"/>
                </a:solidFill>
                <a:latin typeface="Microsoft YaHei"/>
              </a:rPr>
              <a:t>用变量计时 + 克隆障碍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377440" y="5257800"/>
            <a:ext cx="85039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64748B"/>
                </a:solidFill>
                <a:latin typeface="Microsoft YaHei"/>
              </a:rPr>
              <a:t>学会用秒表变量计时，用复印机变出很多路障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05840"/>
            <a:ext cx="12191695" cy="7315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64592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Microsoft YaHei"/>
              </a:rPr>
              <a:t>看看高手怎么玩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274320"/>
            <a:ext cx="8229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2000" b="1">
                <a:solidFill>
                  <a:srgbClr val="FFFFFF"/>
                </a:solidFill>
                <a:latin typeface="Microsoft YaHei"/>
              </a:rPr>
              <a:t>05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400" y="1371600"/>
            <a:ext cx="5120640" cy="2926080"/>
          </a:xfrm>
          <a:prstGeom prst="roundRect">
            <a:avLst/>
          </a:prstGeom>
          <a:solidFill>
            <a:srgbClr val="FEF3C7"/>
          </a:solidFill>
          <a:ln w="19050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88720" y="1554480"/>
            <a:ext cx="4572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F59E0B"/>
                </a:solidFill>
                <a:latin typeface="Microsoft YaHei"/>
              </a:rPr>
              <a:t>🎮 大厂经典游戏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2103120"/>
            <a:ext cx="45720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1E293B"/>
                </a:solidFill>
                <a:latin typeface="Microsoft YaHei"/>
              </a:rPr>
              <a:t>《QQ飞车》《跑跑卡丁车》
• 赛车在跑道上飞速前进
• 路上有对手和障碍要躲开
• 谁先冲过终点谁就是冠军
（课堂播放 30 秒精彩片段）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09360" y="1371600"/>
            <a:ext cx="4937760" cy="2926080"/>
          </a:xfrm>
          <a:prstGeom prst="roundRect">
            <a:avLst/>
          </a:prstGeom>
          <a:solidFill>
            <a:srgbClr val="DBEAFE"/>
          </a:solidFill>
          <a:ln w="19050">
            <a:solidFill>
              <a:srgbClr val="256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83680" y="1554480"/>
            <a:ext cx="43891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2563EB"/>
                </a:solidFill>
                <a:latin typeface="Microsoft YaHei"/>
              </a:rPr>
              <a:t>🤔 想一想（PK 挑战）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3680" y="2103120"/>
            <a:ext cx="438912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1E293B"/>
                </a:solidFill>
                <a:latin typeface="Microsoft YaHei"/>
              </a:rPr>
              <a:t>· 赛车是怎么变快变慢的？
· 路上的障碍为什么会一直冒出来？
· 你能不能做出比同桌更快、更刺激的赛道？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14400" y="4480560"/>
            <a:ext cx="10332720" cy="1280160"/>
          </a:xfrm>
          <a:prstGeom prst="roundRect">
            <a:avLst/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88720" y="4754880"/>
            <a:ext cx="97840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Microsoft YaHei"/>
              </a:rPr>
              <a:t>我们要做一个更厉害的！今天学完，你的分数会超过同桌哦～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05840"/>
            <a:ext cx="12191695" cy="7315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64592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Microsoft YaHei"/>
              </a:rPr>
              <a:t>素材准备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274320"/>
            <a:ext cx="8229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2000" b="1">
                <a:solidFill>
                  <a:srgbClr val="FFFFFF"/>
                </a:solidFill>
                <a:latin typeface="Microsoft YaHei"/>
              </a:rPr>
              <a:t>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28016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1E293B"/>
                </a:solidFill>
                <a:latin typeface="Microsoft YaHei"/>
              </a:rPr>
              <a:t>我们要用这些角色、背景和声音来搭游戏：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14400" y="1920240"/>
            <a:ext cx="3383280" cy="3840480"/>
          </a:xfrm>
          <a:prstGeom prst="roundRect">
            <a:avLst/>
          </a:prstGeom>
          <a:solidFill>
            <a:srgbClr val="DBEAFE"/>
          </a:solidFill>
          <a:ln w="19050">
            <a:solidFill>
              <a:srgbClr val="256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914400" y="1920240"/>
            <a:ext cx="3383280" cy="64008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2011680"/>
            <a:ext cx="33832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Microsoft YaHei"/>
              </a:rPr>
              <a:t>角色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0" y="2743200"/>
            <a:ext cx="301752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1E293B"/>
                </a:solidFill>
                <a:latin typeface="Microsoft YaHei"/>
              </a:rPr>
              <a:t>· 红色小赛车
· 路障（橙色栏杆）
· 终点格子旗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663440" y="1920240"/>
            <a:ext cx="3383280" cy="3840480"/>
          </a:xfrm>
          <a:prstGeom prst="roundRect">
            <a:avLst/>
          </a:prstGeom>
          <a:solidFill>
            <a:srgbClr val="DCFCE7"/>
          </a:solidFill>
          <a:ln w="19050">
            <a:solidFill>
              <a:srgbClr val="22C5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663440" y="1920240"/>
            <a:ext cx="3383280" cy="640080"/>
          </a:xfrm>
          <a:prstGeom prst="rect">
            <a:avLst/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63440" y="2011680"/>
            <a:ext cx="33832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Microsoft YaHei"/>
              </a:rPr>
              <a:t>背景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92040" y="2743200"/>
            <a:ext cx="301752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1E293B"/>
                </a:solidFill>
                <a:latin typeface="Microsoft YaHei"/>
              </a:rPr>
              <a:t>· 灰色跑道（带车道线）
· 绿色发车格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412480" y="1920240"/>
            <a:ext cx="3383280" cy="3840480"/>
          </a:xfrm>
          <a:prstGeom prst="roundRect">
            <a:avLst/>
          </a:prstGeom>
          <a:solidFill>
            <a:srgbClr val="FEF3C7"/>
          </a:solidFill>
          <a:ln w="19050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412480" y="1920240"/>
            <a:ext cx="3383280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412480" y="2011680"/>
            <a:ext cx="33832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Microsoft YaHei"/>
              </a:rPr>
              <a:t>音效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41080" y="2743200"/>
            <a:ext cx="301752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1E293B"/>
                </a:solidFill>
                <a:latin typeface="Microsoft YaHei"/>
              </a:rPr>
              <a:t>· 加速（引擎）
· 碰撞（咚）
· 胜利（冲线）
· 滴答（秒表）
· 冲线（得分）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05840"/>
            <a:ext cx="12191695" cy="7315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64592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Microsoft YaHei"/>
              </a:rPr>
              <a:t>分步搭建 01 · 搭好舞台和赛车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274320"/>
            <a:ext cx="8229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2000" b="1">
                <a:solidFill>
                  <a:srgbClr val="FFFFFF"/>
                </a:solidFill>
                <a:latin typeface="Microsoft YaHei"/>
              </a:rPr>
              <a:t>07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400" y="1463040"/>
            <a:ext cx="4937760" cy="4480560"/>
          </a:xfrm>
          <a:prstGeom prst="roundRect">
            <a:avLst/>
          </a:prstGeom>
          <a:solidFill>
            <a:srgbClr val="DBEAFE"/>
          </a:solidFill>
          <a:ln w="19050">
            <a:solidFill>
              <a:srgbClr val="256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88720" y="1645920"/>
            <a:ext cx="44805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2563EB"/>
                </a:solidFill>
                <a:latin typeface="Microsoft YaHei"/>
              </a:rPr>
              <a:t>📦 这一步做什么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2286000"/>
            <a:ext cx="448056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1E293B"/>
                </a:solidFill>
                <a:latin typeface="Microsoft YaHei"/>
              </a:rPr>
              <a:t>· 选「跑道」当背景
· 把小赛车放到屏幕下方（y很靠下）
· 点绿旗时赛车回到起点
· 让赛车显示出来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26480" y="1463040"/>
            <a:ext cx="5120640" cy="4480560"/>
          </a:xfrm>
          <a:prstGeom prst="roundRect">
            <a:avLst/>
          </a:prstGeom>
          <a:solidFill>
            <a:srgbClr val="FEF3C7"/>
          </a:solidFill>
          <a:ln w="19050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00800" y="1645920"/>
            <a:ext cx="46634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F59E0B"/>
                </a:solidFill>
                <a:latin typeface="Microsoft YaHei"/>
              </a:rPr>
              <a:t>⚙️ 程序要点（积木）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0" y="2286000"/>
            <a:ext cx="466344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1E293B"/>
                </a:solidFill>
                <a:latin typeface="Microsoft YaHei"/>
              </a:rPr>
              <a:t>· 当绿旗被点击
· 移到 x:0 y:-140
· 显示
· 将计时设为 0，速度设为 5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14400" y="6035040"/>
            <a:ext cx="10332720" cy="548640"/>
          </a:xfrm>
          <a:prstGeom prst="roundRect">
            <a:avLst/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88720" y="6108192"/>
            <a:ext cx="97840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Microsoft YaHei"/>
              </a:rPr>
              <a:t>小贴士：起点在下方，终点旗子在上方，方向别搞反。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05840"/>
            <a:ext cx="12191695" cy="7315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64592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Microsoft YaHei"/>
              </a:rPr>
              <a:t>分步搭建 02 · 键盘开赛车（数轴坐标）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274320"/>
            <a:ext cx="8229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2000" b="1">
                <a:solidFill>
                  <a:srgbClr val="FFFFFF"/>
                </a:solidFill>
                <a:latin typeface="Microsoft YaHei"/>
              </a:rPr>
              <a:t>08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400" y="1463040"/>
            <a:ext cx="4937760" cy="4480560"/>
          </a:xfrm>
          <a:prstGeom prst="roundRect">
            <a:avLst/>
          </a:prstGeom>
          <a:solidFill>
            <a:srgbClr val="DBEAFE"/>
          </a:solidFill>
          <a:ln w="19050">
            <a:solidFill>
              <a:srgbClr val="256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88720" y="1645920"/>
            <a:ext cx="44805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2563EB"/>
                </a:solidFill>
                <a:latin typeface="Microsoft YaHei"/>
              </a:rPr>
              <a:t>📦 这一步做什么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2286000"/>
            <a:ext cx="448056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1E293B"/>
                </a:solidFill>
                <a:latin typeface="Microsoft YaHei"/>
              </a:rPr>
              <a:t>· 按 ← 赛车向左(x变小)
· 按 → 赛车向右(x变大)
· 按 ↑ 加速往上冲(y变大)
· 按 ↓ 减速往下退(y变小)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26480" y="1463040"/>
            <a:ext cx="5120640" cy="4480560"/>
          </a:xfrm>
          <a:prstGeom prst="roundRect">
            <a:avLst/>
          </a:prstGeom>
          <a:solidFill>
            <a:srgbClr val="FEF3C7"/>
          </a:solidFill>
          <a:ln w="19050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00800" y="1645920"/>
            <a:ext cx="46634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F59E0B"/>
                </a:solidFill>
                <a:latin typeface="Microsoft YaHei"/>
              </a:rPr>
              <a:t>⚙️ 程序要点（积木）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0" y="2286000"/>
            <a:ext cx="466344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1E293B"/>
                </a:solidFill>
                <a:latin typeface="Microsoft YaHei"/>
              </a:rPr>
              <a:t>· 重复执行
· 如果 按下← 那么 将x坐标增加 -4
· 如果 按下→ 那么 将x坐标增加 4
· 如果 按下↑ 那么 将y坐标增加(速度)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14400" y="6035040"/>
            <a:ext cx="10332720" cy="548640"/>
          </a:xfrm>
          <a:prstGeom prst="roundRect">
            <a:avLst/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88720" y="6108192"/>
            <a:ext cx="97840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Microsoft YaHei"/>
              </a:rPr>
              <a:t>小贴士：x 管左右，y 管上下，就像上下楼梯的电梯按钮。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05840"/>
            <a:ext cx="12191695" cy="7315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64592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Microsoft YaHei"/>
              </a:rPr>
              <a:t>分步搭建 03 · 速度变量（跑步快慢）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274320"/>
            <a:ext cx="8229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2000" b="1">
                <a:solidFill>
                  <a:srgbClr val="FFFFFF"/>
                </a:solidFill>
                <a:latin typeface="Microsoft YaHei"/>
              </a:rPr>
              <a:t>09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400" y="1463040"/>
            <a:ext cx="4937760" cy="4480560"/>
          </a:xfrm>
          <a:prstGeom prst="roundRect">
            <a:avLst/>
          </a:prstGeom>
          <a:solidFill>
            <a:srgbClr val="DBEAFE"/>
          </a:solidFill>
          <a:ln w="19050">
            <a:solidFill>
              <a:srgbClr val="256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88720" y="1645920"/>
            <a:ext cx="44805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2563EB"/>
                </a:solidFill>
                <a:latin typeface="Microsoft YaHei"/>
              </a:rPr>
              <a:t>📦 这一步做什么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2286000"/>
            <a:ext cx="448056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1E293B"/>
                </a:solidFill>
                <a:latin typeface="Microsoft YaHei"/>
              </a:rPr>
              <a:t>· 建一个变量叫「速度」
· 速度越大，赛车和障碍动得越快
· ↑ 加速、↓ 减速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26480" y="1463040"/>
            <a:ext cx="5120640" cy="4480560"/>
          </a:xfrm>
          <a:prstGeom prst="roundRect">
            <a:avLst/>
          </a:prstGeom>
          <a:solidFill>
            <a:srgbClr val="FEF3C7"/>
          </a:solidFill>
          <a:ln w="19050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00800" y="1645920"/>
            <a:ext cx="46634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F59E0B"/>
                </a:solidFill>
                <a:latin typeface="Microsoft YaHei"/>
              </a:rPr>
              <a:t>⚙️ 程序要点（积木）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0" y="2286000"/>
            <a:ext cx="466344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1E293B"/>
                </a:solidFill>
                <a:latin typeface="Microsoft YaHei"/>
              </a:rPr>
              <a:t>· 新建变量「速度」
· 将速度设为 5
· 移动时用 速度 当步数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14400" y="6035040"/>
            <a:ext cx="10332720" cy="548640"/>
          </a:xfrm>
          <a:prstGeom prst="roundRect">
            <a:avLst/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88720" y="6108192"/>
            <a:ext cx="97840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Microsoft YaHei"/>
              </a:rPr>
              <a:t>小贴士：速度就像跑步快慢：数字大=飞毛腿，数字小=慢走。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05840"/>
            <a:ext cx="12191695" cy="7315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64592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Microsoft YaHei"/>
              </a:rPr>
              <a:t>分步搭建 04 · 秒表计时变量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274320"/>
            <a:ext cx="8229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2000" b="1">
                <a:solidFill>
                  <a:srgbClr val="FFFFFF"/>
                </a:solidFill>
                <a:latin typeface="Microsoft YaHei"/>
              </a:rPr>
              <a:t>010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400" y="1463040"/>
            <a:ext cx="4937760" cy="4480560"/>
          </a:xfrm>
          <a:prstGeom prst="roundRect">
            <a:avLst/>
          </a:prstGeom>
          <a:solidFill>
            <a:srgbClr val="DBEAFE"/>
          </a:solidFill>
          <a:ln w="19050">
            <a:solidFill>
              <a:srgbClr val="256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88720" y="1645920"/>
            <a:ext cx="44805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2563EB"/>
                </a:solidFill>
                <a:latin typeface="Microsoft YaHei"/>
              </a:rPr>
              <a:t>📦 这一步做什么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2286000"/>
            <a:ext cx="448056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1E293B"/>
                </a:solidFill>
                <a:latin typeface="Microsoft YaHei"/>
              </a:rPr>
              <a:t>· 建变量「计时」
· 每过 1 秒，计时 +1
· 舞台上一直显示计时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26480" y="1463040"/>
            <a:ext cx="5120640" cy="4480560"/>
          </a:xfrm>
          <a:prstGeom prst="roundRect">
            <a:avLst/>
          </a:prstGeom>
          <a:solidFill>
            <a:srgbClr val="FEF3C7"/>
          </a:solidFill>
          <a:ln w="19050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00800" y="1645920"/>
            <a:ext cx="46634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F59E0B"/>
                </a:solidFill>
                <a:latin typeface="Microsoft YaHei"/>
              </a:rPr>
              <a:t>⚙️ 程序要点（积木）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0" y="2286000"/>
            <a:ext cx="466344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1E293B"/>
                </a:solidFill>
                <a:latin typeface="Microsoft YaHei"/>
              </a:rPr>
              <a:t>· 将计时设为 0
· 重复执行：等待1秒，将计时增加1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14400" y="6035040"/>
            <a:ext cx="10332720" cy="548640"/>
          </a:xfrm>
          <a:prstGeom prst="roundRect">
            <a:avLst/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88720" y="6108192"/>
            <a:ext cx="97840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Microsoft YaHei"/>
              </a:rPr>
              <a:t>小贴士：计时就是你的秒表，跑了几秒一目了然。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05840"/>
            <a:ext cx="12191695" cy="7315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64592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Microsoft YaHei"/>
              </a:rPr>
              <a:t>分步搭建 05 · 克隆路障（复印机分身）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274320"/>
            <a:ext cx="8229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2000" b="1">
                <a:solidFill>
                  <a:srgbClr val="FFFFFF"/>
                </a:solidFill>
                <a:latin typeface="Microsoft YaHei"/>
              </a:rPr>
              <a:t>011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400" y="1463040"/>
            <a:ext cx="4937760" cy="4480560"/>
          </a:xfrm>
          <a:prstGeom prst="roundRect">
            <a:avLst/>
          </a:prstGeom>
          <a:solidFill>
            <a:srgbClr val="DBEAFE"/>
          </a:solidFill>
          <a:ln w="19050">
            <a:solidFill>
              <a:srgbClr val="256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88720" y="1645920"/>
            <a:ext cx="44805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2563EB"/>
                </a:solidFill>
                <a:latin typeface="Microsoft YaHei"/>
              </a:rPr>
              <a:t>📦 这一步做什么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2286000"/>
            <a:ext cx="448056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1E293B"/>
                </a:solidFill>
                <a:latin typeface="Microsoft YaHei"/>
              </a:rPr>
              <a:t>· 路障一开始藏起来
· 每隔一会儿「复印」一个新路障
· 新路障从屏幕顶端随机位置冒下来
· 碰到赛车就发出碰撞声并消失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26480" y="1463040"/>
            <a:ext cx="5120640" cy="4480560"/>
          </a:xfrm>
          <a:prstGeom prst="roundRect">
            <a:avLst/>
          </a:prstGeom>
          <a:solidFill>
            <a:srgbClr val="FEF3C7"/>
          </a:solidFill>
          <a:ln w="19050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00800" y="1645920"/>
            <a:ext cx="46634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F59E0B"/>
                </a:solidFill>
                <a:latin typeface="Microsoft YaHei"/>
              </a:rPr>
              <a:t>⚙️ 程序要点（积木）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0" y="2286000"/>
            <a:ext cx="466344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1E293B"/>
                </a:solidFill>
                <a:latin typeface="Microsoft YaHei"/>
              </a:rPr>
              <a:t>· 重复执行：等待随机0.5~1.5秒，克隆自己
· 当作为克隆体启动：移到随机x、y=170，显示
· 重复直到移出屏幕：将y增加(速度×-1)
· 如果碰到赛车：播放碰撞声，删除克隆体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14400" y="6035040"/>
            <a:ext cx="10332720" cy="548640"/>
          </a:xfrm>
          <a:prstGeom prst="roundRect">
            <a:avLst/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88720" y="6108192"/>
            <a:ext cx="97840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Microsoft YaHei"/>
              </a:rPr>
              <a:t>小贴士：克隆=复印机分身术，一个路障变出千千万万个！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05840"/>
            <a:ext cx="12191695" cy="7315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64592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Microsoft YaHei"/>
              </a:rPr>
              <a:t>课程总结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274320"/>
            <a:ext cx="8229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2000" b="1">
                <a:solidFill>
                  <a:srgbClr val="FFFFFF"/>
                </a:solidFill>
                <a:latin typeface="Microsoft YaHei"/>
              </a:rP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155448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E293B"/>
                </a:solidFill>
                <a:latin typeface="Microsoft YaHei"/>
              </a:rPr>
              <a:t>今天我们学会了：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097280" y="2194560"/>
            <a:ext cx="2926080" cy="685800"/>
          </a:xfrm>
          <a:prstGeom prst="round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280160" y="2304288"/>
            <a:ext cx="26517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1">
                <a:solidFill>
                  <a:srgbClr val="FFFFFF"/>
                </a:solidFill>
                <a:latin typeface="Microsoft YaHei"/>
              </a:rPr>
              <a:t>速度变量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206240" y="2194560"/>
            <a:ext cx="6949440" cy="685800"/>
          </a:xfrm>
          <a:prstGeom prst="roundRect">
            <a:avLst/>
          </a:prstGeom>
          <a:solidFill>
            <a:srgbClr val="DBEA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389120" y="2304288"/>
            <a:ext cx="66751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1E293B"/>
                </a:solidFill>
                <a:latin typeface="Microsoft YaHei"/>
              </a:rPr>
              <a:t>把快慢装进「小盒子」里随时改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97280" y="3063239"/>
            <a:ext cx="2926080" cy="685800"/>
          </a:xfrm>
          <a:prstGeom prst="round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280160" y="3172968"/>
            <a:ext cx="26517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1">
                <a:solidFill>
                  <a:srgbClr val="FFFFFF"/>
                </a:solidFill>
                <a:latin typeface="Microsoft YaHei"/>
              </a:rPr>
              <a:t>数轴坐标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206240" y="3063239"/>
            <a:ext cx="6949440" cy="685800"/>
          </a:xfrm>
          <a:prstGeom prst="roundRect">
            <a:avLst/>
          </a:prstGeom>
          <a:solidFill>
            <a:srgbClr val="DBEA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389120" y="3172968"/>
            <a:ext cx="66751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1E293B"/>
                </a:solidFill>
                <a:latin typeface="Microsoft YaHei"/>
              </a:rPr>
              <a:t>x 管左右、y 管上下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097280" y="3931920"/>
            <a:ext cx="2926080" cy="685800"/>
          </a:xfrm>
          <a:prstGeom prst="round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280160" y="4041648"/>
            <a:ext cx="26517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1">
                <a:solidFill>
                  <a:srgbClr val="FFFFFF"/>
                </a:solidFill>
                <a:latin typeface="Microsoft YaHei"/>
              </a:rPr>
              <a:t>计时变量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206240" y="3931920"/>
            <a:ext cx="6949440" cy="685800"/>
          </a:xfrm>
          <a:prstGeom prst="roundRect">
            <a:avLst/>
          </a:prstGeom>
          <a:solidFill>
            <a:srgbClr val="DBEA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389120" y="4041648"/>
            <a:ext cx="66751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1E293B"/>
                </a:solidFill>
                <a:latin typeface="Microsoft YaHei"/>
              </a:rPr>
              <a:t>秒表自动一秒一秒往上加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097280" y="4800600"/>
            <a:ext cx="2926080" cy="685800"/>
          </a:xfrm>
          <a:prstGeom prst="round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280160" y="4910328"/>
            <a:ext cx="26517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1">
                <a:solidFill>
                  <a:srgbClr val="FFFFFF"/>
                </a:solidFill>
                <a:latin typeface="Microsoft YaHei"/>
              </a:rPr>
              <a:t>克隆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206240" y="4800600"/>
            <a:ext cx="6949440" cy="685800"/>
          </a:xfrm>
          <a:prstGeom prst="roundRect">
            <a:avLst/>
          </a:prstGeom>
          <a:solidFill>
            <a:srgbClr val="DBEA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389120" y="4910328"/>
            <a:ext cx="66751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1E293B"/>
                </a:solidFill>
                <a:latin typeface="Microsoft YaHei"/>
              </a:rPr>
              <a:t>一个角色复印出无数个障碍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1097280" y="5669279"/>
            <a:ext cx="2926080" cy="685800"/>
          </a:xfrm>
          <a:prstGeom prst="round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280160" y="5779007"/>
            <a:ext cx="26517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1">
                <a:solidFill>
                  <a:srgbClr val="FFFFFF"/>
                </a:solidFill>
                <a:latin typeface="Microsoft YaHei"/>
              </a:rPr>
              <a:t>碰撞检测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206240" y="5669279"/>
            <a:ext cx="6949440" cy="685800"/>
          </a:xfrm>
          <a:prstGeom prst="roundRect">
            <a:avLst/>
          </a:prstGeom>
          <a:solidFill>
            <a:srgbClr val="DBEA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389120" y="5779007"/>
            <a:ext cx="66751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1E293B"/>
                </a:solidFill>
                <a:latin typeface="Microsoft YaHei"/>
              </a:rPr>
              <a:t>碰到路障就叮咚一下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05840"/>
            <a:ext cx="12191695" cy="7315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64592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Microsoft YaHei"/>
              </a:rPr>
              <a:t>给家长的反馈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274320"/>
            <a:ext cx="8229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2000" b="1">
                <a:solidFill>
                  <a:srgbClr val="FFFFFF"/>
                </a:solidFill>
                <a:latin typeface="Microsoft YaHei"/>
              </a:rPr>
              <a:t>13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400" y="1463040"/>
            <a:ext cx="2926080" cy="1371600"/>
          </a:xfrm>
          <a:prstGeom prst="round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97280" y="1828800"/>
            <a:ext cx="26517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Microsoft YaHei"/>
              </a:rPr>
              <a:t>📚 课程知识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023360" y="1463040"/>
            <a:ext cx="7223760" cy="1371600"/>
          </a:xfrm>
          <a:prstGeom prst="roundRect">
            <a:avLst/>
          </a:prstGeom>
          <a:solidFill>
            <a:srgbClr val="DBEAFE"/>
          </a:solidFill>
          <a:ln w="19050">
            <a:solidFill>
              <a:srgbClr val="256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206240" y="1600200"/>
            <a:ext cx="68580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1E293B"/>
                </a:solidFill>
                <a:latin typeface="Microsoft YaHei"/>
              </a:rPr>
              <a:t>这节课我们认识了「变量」（像小盒子存数字）、数轴坐标（左右x、上下y）、计时秒表和「克隆」（复印机分身）四个新本领。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14400" y="3063240"/>
            <a:ext cx="2926080" cy="137160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97280" y="3429000"/>
            <a:ext cx="26517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Microsoft YaHei"/>
              </a:rPr>
              <a:t>🌟 孩子表现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023360" y="3063240"/>
            <a:ext cx="7223760" cy="1371600"/>
          </a:xfrm>
          <a:prstGeom prst="roundRect">
            <a:avLst/>
          </a:prstGeom>
          <a:solidFill>
            <a:srgbClr val="FEF3C7"/>
          </a:solidFill>
          <a:ln w="19050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206240" y="3200400"/>
            <a:ext cx="68580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1E293B"/>
                </a:solidFill>
                <a:latin typeface="Microsoft YaHei"/>
              </a:rPr>
              <a:t>孩子能独立用键盘控制赛车、用变量调速，还做出了自动冒出来的障碍，反应很快，PK 环节特别投入。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14400" y="4663440"/>
            <a:ext cx="2926080" cy="1371600"/>
          </a:xfrm>
          <a:prstGeom prst="roundRect">
            <a:avLst/>
          </a:prstGeom>
          <a:solidFill>
            <a:srgbClr val="99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97280" y="5029200"/>
            <a:ext cx="26517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Microsoft YaHei"/>
              </a:rPr>
              <a:t>🚀 下阶段预告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023360" y="4663440"/>
            <a:ext cx="7223760" cy="1371600"/>
          </a:xfrm>
          <a:prstGeom prst="roundRect">
            <a:avLst/>
          </a:prstGeom>
          <a:solidFill>
            <a:srgbClr val="EDE9FE"/>
          </a:solidFill>
          <a:ln w="19050">
            <a:solidFill>
              <a:srgbClr val="9966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206240" y="4800600"/>
            <a:ext cx="68580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1E293B"/>
                </a:solidFill>
                <a:latin typeface="Microsoft YaHei"/>
              </a:rPr>
              <a:t>下节课我们做《打地鼠乐园》，会学到随机位置、广播发消息和最高分记录，难度再加一颗星。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560320"/>
            <a:ext cx="103327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000" b="1">
                <a:solidFill>
                  <a:srgbClr val="FFFFFF"/>
                </a:solidFill>
                <a:latin typeface="Microsoft YaHei"/>
              </a:rPr>
              <a:t>谢谢小朋友们！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657600"/>
            <a:ext cx="103327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0">
                <a:solidFill>
                  <a:srgbClr val="FEF3C7"/>
                </a:solidFill>
                <a:latin typeface="Microsoft YaHei"/>
              </a:rPr>
              <a:t>爱萝卜少儿编程 · Scratch 3.0 系列课件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4754880"/>
            <a:ext cx="103327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0">
                <a:solidFill>
                  <a:srgbClr val="FFFFFF"/>
                </a:solidFill>
                <a:latin typeface="Microsoft YaHei"/>
              </a:rPr>
              <a:t>本课件版权归爱萝卜少儿编程所有，仅供教学使用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