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-91440" y="-91440"/>
            <a:ext cx="12435840" cy="7040880"/>
          </a:xfrm>
          <a:prstGeom prst="rect">
            <a:avLst/>
          </a:prstGeom>
          <a:solidFill>
            <a:srgbClr val="DBEA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2286000" y="2011680"/>
            <a:ext cx="7589520" cy="27432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2563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2560320" y="2286000"/>
            <a:ext cx="704088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800" b="1">
                <a:solidFill>
                  <a:srgbClr val="2563EB"/>
                </a:solidFill>
                <a:latin typeface="微软雅黑"/>
              </a:rPr>
              <a:t>版权说明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560320" y="3108960"/>
            <a:ext cx="704088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800" b="0">
                <a:solidFill>
                  <a:srgbClr val="1E293B"/>
                </a:solidFill>
                <a:latin typeface="微软雅黑"/>
              </a:rPr>
              <a:t>本课件版权归爱萝卜少儿编程所有</a:t>
            </a:r>
          </a:p>
          <a:p>
            <a:pPr algn="ctr"/>
            <a:r>
              <a:rPr sz="1800" b="0">
                <a:solidFill>
                  <a:srgbClr val="1E293B"/>
                </a:solidFill>
                <a:latin typeface="微软雅黑"/>
              </a:rPr>
              <a:t>仅供内部教学使用，请勿外传或商用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-91440" y="-91440"/>
            <a:ext cx="12435840" cy="704088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2194560"/>
            <a:ext cx="12191695" cy="23774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2377440"/>
            <a:ext cx="1033272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200" b="1">
                <a:solidFill>
                  <a:srgbClr val="FFFFFF"/>
                </a:solidFill>
                <a:latin typeface="微软雅黑"/>
              </a:rPr>
              <a:t>少儿趣味编程 · Scratch 3.0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3108960"/>
            <a:ext cx="1033272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4800" b="1">
                <a:solidFill>
                  <a:srgbClr val="FFFFFF"/>
                </a:solidFill>
                <a:latin typeface="微软雅黑"/>
              </a:rPr>
              <a:t>疯狂摇奖机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4937760"/>
            <a:ext cx="103327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800" b="0">
                <a:solidFill>
                  <a:srgbClr val="FED047"/>
                </a:solidFill>
                <a:latin typeface="微软雅黑"/>
              </a:rPr>
              <a:t>讲师：爱萝卜      日期：2026-10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-91440" y="-91440"/>
            <a:ext cx="12435840" cy="704088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005840"/>
            <a:ext cx="12191695" cy="1097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"/>
            <a:ext cx="10972800" cy="8229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FFFFFF"/>
                </a:solidFill>
                <a:latin typeface="微软雅黑"/>
              </a:rPr>
              <a:t>疯狂摇奖机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188720"/>
            <a:ext cx="109728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>
                <a:solidFill>
                  <a:srgbClr val="F59E0B"/>
                </a:solidFill>
                <a:latin typeface="微软雅黑"/>
              </a:rPr>
              <a:t>主题：让转盘转起来，大奖花落谁家？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371600" y="2103120"/>
            <a:ext cx="9418320" cy="2011680"/>
          </a:xfrm>
          <a:prstGeom prst="roundRect">
            <a:avLst/>
          </a:prstGeom>
          <a:solidFill>
            <a:srgbClr val="FED0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000" b="1">
                <a:solidFill>
                  <a:srgbClr val="1E293B"/>
                </a:solidFill>
                <a:latin typeface="微软雅黑"/>
              </a:rPr>
              <a:t>“叮——欢迎来到幸运大舞台！点一下，大奖小奖还是谢谢参与？
全看你的手气和我们今天学的‘随机’魔法！”</a:t>
            </a:r>
          </a:p>
        </p:txBody>
      </p:sp>
      <p:pic>
        <p:nvPicPr>
          <p:cNvPr id="8" name="Picture 7" descr="角色-转盘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20640" y="4297680"/>
            <a:ext cx="1828800" cy="1828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-91440" y="-91440"/>
            <a:ext cx="12435840" cy="704088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005840"/>
            <a:ext cx="12191695" cy="1097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"/>
            <a:ext cx="10972800" cy="8229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FFFFFF"/>
                </a:solidFill>
                <a:latin typeface="微软雅黑"/>
              </a:rPr>
              <a:t>本课要学的 3 个本领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2011680"/>
            <a:ext cx="3383280" cy="329184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EF444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1783080" y="2286000"/>
            <a:ext cx="1097280" cy="1097280"/>
          </a:xfrm>
          <a:prstGeom prst="ellipse">
            <a:avLst/>
          </a:prstGeom>
          <a:solidFill>
            <a:srgbClr val="EF44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800" b="1">
                <a:solidFill>
                  <a:srgbClr val="FFFFFF"/>
                </a:solidFill>
                <a:latin typeface="微软雅黑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59" y="3566160"/>
            <a:ext cx="30175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200" b="1">
                <a:solidFill>
                  <a:srgbClr val="EF4444"/>
                </a:solidFill>
                <a:latin typeface="微软雅黑"/>
              </a:rPr>
              <a:t>随机现象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59" y="4206240"/>
            <a:ext cx="301752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500" b="0">
                <a:solidFill>
                  <a:srgbClr val="1E293B"/>
                </a:solidFill>
                <a:latin typeface="微软雅黑"/>
              </a:rPr>
              <a:t>像掷骰子一样，</a:t>
            </a:r>
          </a:p>
          <a:p>
            <a:pPr algn="ctr"/>
            <a:r>
              <a:rPr sz="1500" b="0">
                <a:solidFill>
                  <a:srgbClr val="1E293B"/>
                </a:solidFill>
                <a:latin typeface="微软雅黑"/>
              </a:rPr>
              <a:t>让电脑随机出奖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89120" y="2011680"/>
            <a:ext cx="3383280" cy="329184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22C5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5532120" y="2286000"/>
            <a:ext cx="1097280" cy="1097280"/>
          </a:xfrm>
          <a:prstGeom prst="ellipse">
            <a:avLst/>
          </a:prstGeom>
          <a:solidFill>
            <a:srgbClr val="22C5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800" b="1">
                <a:solidFill>
                  <a:srgbClr val="FFFFFF"/>
                </a:solidFill>
                <a:latin typeface="微软雅黑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72000" y="3566160"/>
            <a:ext cx="30175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200" b="1">
                <a:solidFill>
                  <a:srgbClr val="22C55E"/>
                </a:solidFill>
                <a:latin typeface="微软雅黑"/>
              </a:rPr>
              <a:t>变量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0" y="4206240"/>
            <a:ext cx="301752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500" b="0">
                <a:solidFill>
                  <a:srgbClr val="1E293B"/>
                </a:solidFill>
                <a:latin typeface="微软雅黑"/>
              </a:rPr>
              <a:t>用‘小盒子’装积分，</a:t>
            </a:r>
          </a:p>
          <a:p>
            <a:pPr algn="ctr"/>
            <a:r>
              <a:rPr sz="1500" b="0">
                <a:solidFill>
                  <a:srgbClr val="1E293B"/>
                </a:solidFill>
                <a:latin typeface="微软雅黑"/>
              </a:rPr>
              <a:t>分数越攒越多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138159" y="2011680"/>
            <a:ext cx="3383280" cy="329184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8B5CF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9281159" y="2286000"/>
            <a:ext cx="1097280" cy="1097280"/>
          </a:xfrm>
          <a:prstGeom prst="ellipse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800" b="1">
                <a:solidFill>
                  <a:srgbClr val="FFFFFF"/>
                </a:solidFill>
                <a:latin typeface="微软雅黑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21039" y="3566160"/>
            <a:ext cx="30175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200" b="1">
                <a:solidFill>
                  <a:srgbClr val="8B5CF6"/>
                </a:solidFill>
                <a:latin typeface="微软雅黑"/>
              </a:rPr>
              <a:t>广播机制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21039" y="4206240"/>
            <a:ext cx="301752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500" b="0">
                <a:solidFill>
                  <a:srgbClr val="1E293B"/>
                </a:solidFill>
                <a:latin typeface="微软雅黑"/>
              </a:rPr>
              <a:t>角色之间打电话：</a:t>
            </a:r>
          </a:p>
          <a:p>
            <a:pPr algn="ctr"/>
            <a:r>
              <a:rPr sz="1500" b="0">
                <a:solidFill>
                  <a:srgbClr val="1E293B"/>
                </a:solidFill>
                <a:latin typeface="微软雅黑"/>
              </a:rPr>
              <a:t>‘中大奖啦！’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-91440" y="-91440"/>
            <a:ext cx="12435840" cy="704088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005840"/>
            <a:ext cx="12191695" cy="1097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"/>
            <a:ext cx="10972800" cy="8229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FFFFFF"/>
                </a:solidFill>
                <a:latin typeface="微软雅黑"/>
              </a:rPr>
              <a:t>看看高手怎么做的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188720"/>
            <a:ext cx="109728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>
                <a:solidFill>
                  <a:srgbClr val="F59E0B"/>
                </a:solidFill>
                <a:latin typeface="微软雅黑"/>
              </a:rPr>
              <a:t>我们要做更厉害的！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645920"/>
            <a:ext cx="5303520" cy="1828800"/>
          </a:xfrm>
          <a:prstGeom prst="roundRect">
            <a:avLst/>
          </a:prstGeom>
          <a:solidFill>
            <a:srgbClr val="DBEA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1783080"/>
            <a:ext cx="4937760" cy="1645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0">
                <a:solidFill>
                  <a:srgbClr val="1E293B"/>
                </a:solidFill>
                <a:latin typeface="微软雅黑"/>
              </a:rPr>
              <a:t>参考：商场里的幸运大转盘</a:t>
            </a:r>
          </a:p>
          <a:p>
            <a:pPr algn="l"/>
            <a:r>
              <a:rPr sz="1600" b="0">
                <a:solidFill>
                  <a:srgbClr val="1E293B"/>
                </a:solidFill>
                <a:latin typeface="微软雅黑"/>
              </a:rPr>
              <a:t>彩票摇号机、超市抽奖机</a:t>
            </a:r>
          </a:p>
          <a:p>
            <a:pPr algn="l"/>
            <a:r>
              <a:rPr sz="1600" b="0">
                <a:solidFill>
                  <a:srgbClr val="1E293B"/>
                </a:solidFill>
                <a:latin typeface="微软雅黑"/>
              </a:rPr>
              <a:t>→ 它们都有‘转很久才停’的感觉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17920" y="1645920"/>
            <a:ext cx="5303520" cy="1828800"/>
          </a:xfrm>
          <a:prstGeom prst="roundRect">
            <a:avLst/>
          </a:prstGeom>
          <a:solidFill>
            <a:srgbClr val="FEF3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400800" y="1783080"/>
            <a:ext cx="4937760" cy="1645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0">
                <a:solidFill>
                  <a:srgbClr val="1E293B"/>
                </a:solidFill>
                <a:latin typeface="微软雅黑"/>
              </a:rPr>
              <a:t>今天我们要做：</a:t>
            </a:r>
          </a:p>
          <a:p>
            <a:pPr algn="l"/>
            <a:r>
              <a:rPr sz="1600" b="0">
                <a:solidFill>
                  <a:srgbClr val="1E293B"/>
                </a:solidFill>
                <a:latin typeface="微软雅黑"/>
              </a:rPr>
              <a:t>多奖项 + 连抽 + 积分 + 撒花特效 + 排行榜！</a:t>
            </a:r>
          </a:p>
          <a:p>
            <a:pPr algn="l"/>
            <a:r>
              <a:rPr sz="1600" b="0">
                <a:solidFill>
                  <a:srgbClr val="1E293B"/>
                </a:solidFill>
                <a:latin typeface="微软雅黑"/>
              </a:rPr>
              <a:t>比商场还好玩！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914400" y="3840480"/>
            <a:ext cx="10332720" cy="457200"/>
          </a:xfrm>
          <a:prstGeom prst="roundRect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00" b="1">
                <a:solidFill>
                  <a:srgbClr val="FFFFFF"/>
                </a:solidFill>
                <a:latin typeface="微软雅黑"/>
              </a:rPr>
              <a:t>🤔 抽奖结果能不能每次都一样？为什么？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914400" y="4617720"/>
            <a:ext cx="10332720" cy="457200"/>
          </a:xfrm>
          <a:prstGeom prst="roundRect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00" b="1">
                <a:solidFill>
                  <a:srgbClr val="FFFFFF"/>
                </a:solidFill>
                <a:latin typeface="微软雅黑"/>
              </a:rPr>
              <a:t>🤔 怎么记住你抽了多少分？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914400" y="5394960"/>
            <a:ext cx="10332720" cy="457200"/>
          </a:xfrm>
          <a:prstGeom prst="roundRect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00" b="1">
                <a:solidFill>
                  <a:srgbClr val="FFFFFF"/>
                </a:solidFill>
                <a:latin typeface="微软雅黑"/>
              </a:rPr>
              <a:t>🤔 中奖时怎么让彩带飘起来？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-91440" y="-91440"/>
            <a:ext cx="12435840" cy="704088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005840"/>
            <a:ext cx="12191695" cy="1097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"/>
            <a:ext cx="10972800" cy="8229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FFFFFF"/>
                </a:solidFill>
                <a:latin typeface="微软雅黑"/>
              </a:rPr>
              <a:t>素材准备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188720"/>
            <a:ext cx="109728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>
                <a:solidFill>
                  <a:srgbClr val="F59E0B"/>
                </a:solidFill>
                <a:latin typeface="微软雅黑"/>
              </a:rPr>
              <a:t>看看我们准备了哪些好朋友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14400" y="1828800"/>
            <a:ext cx="1463040" cy="457200"/>
          </a:xfrm>
          <a:prstGeom prst="round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微软雅黑"/>
              </a:rPr>
              <a:t>角色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651760" y="1920240"/>
            <a:ext cx="868680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800" b="0">
                <a:solidFill>
                  <a:srgbClr val="1E293B"/>
                </a:solidFill>
                <a:latin typeface="微软雅黑"/>
              </a:rPr>
              <a:t>摇奖机、转盘、指针、主持人、彩带、金币、星星、谢谢卡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914400" y="3108960"/>
            <a:ext cx="1463040" cy="457200"/>
          </a:xfrm>
          <a:prstGeom prst="roundRect">
            <a:avLst/>
          </a:prstGeom>
          <a:solidFill>
            <a:srgbClr val="22C5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微软雅黑"/>
              </a:rPr>
              <a:t>背景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651760" y="3200400"/>
            <a:ext cx="868680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800" b="0">
                <a:solidFill>
                  <a:srgbClr val="1E293B"/>
                </a:solidFill>
                <a:latin typeface="微软雅黑"/>
              </a:rPr>
              <a:t>舞台背景、游戏场景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914400" y="4389120"/>
            <a:ext cx="1463040" cy="45720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微软雅黑"/>
              </a:rPr>
              <a:t>音效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651760" y="4480559"/>
            <a:ext cx="868680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800" b="0">
                <a:solidFill>
                  <a:srgbClr val="1E293B"/>
                </a:solidFill>
                <a:latin typeface="微软雅黑"/>
              </a:rPr>
              <a:t>中奖音、未中奖音、按钮音、撒花音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-91440" y="-91440"/>
            <a:ext cx="12435840" cy="704088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005840"/>
            <a:ext cx="12191695" cy="1097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"/>
            <a:ext cx="10972800" cy="8229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FFFFFF"/>
                </a:solidFill>
                <a:latin typeface="微软雅黑"/>
              </a:rPr>
              <a:t>分步搭建 01：摇奖机动起来</a:t>
            </a:r>
          </a:p>
        </p:txBody>
      </p:sp>
      <p:sp>
        <p:nvSpPr>
          <p:cNvPr id="6" name="Oval 5"/>
          <p:cNvSpPr/>
          <p:nvPr/>
        </p:nvSpPr>
        <p:spPr>
          <a:xfrm>
            <a:off x="731520" y="1828800"/>
            <a:ext cx="502920" cy="502920"/>
          </a:xfrm>
          <a:prstGeom prst="ellipse">
            <a:avLst/>
          </a:prstGeom>
          <a:solidFill>
            <a:srgbClr val="22C5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  <a:latin typeface="微软雅黑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71600" y="1828800"/>
            <a:ext cx="658368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0">
                <a:solidFill>
                  <a:srgbClr val="1E293B"/>
                </a:solidFill>
                <a:latin typeface="微软雅黑"/>
              </a:rPr>
              <a:t>拖入‘摇奖机’角色，放到舞台中间</a:t>
            </a:r>
          </a:p>
        </p:txBody>
      </p:sp>
      <p:sp>
        <p:nvSpPr>
          <p:cNvPr id="8" name="Oval 7"/>
          <p:cNvSpPr/>
          <p:nvPr/>
        </p:nvSpPr>
        <p:spPr>
          <a:xfrm>
            <a:off x="731520" y="2468880"/>
            <a:ext cx="502920" cy="502920"/>
          </a:xfrm>
          <a:prstGeom prst="ellipse">
            <a:avLst/>
          </a:prstGeom>
          <a:solidFill>
            <a:srgbClr val="22C5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  <a:latin typeface="微软雅黑"/>
              </a:rPr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71600" y="2468880"/>
            <a:ext cx="658368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0">
                <a:solidFill>
                  <a:srgbClr val="1E293B"/>
                </a:solidFill>
                <a:latin typeface="微软雅黑"/>
              </a:rPr>
              <a:t>绿旗被点击时：先把积分清零</a:t>
            </a:r>
          </a:p>
        </p:txBody>
      </p:sp>
      <p:sp>
        <p:nvSpPr>
          <p:cNvPr id="10" name="Oval 9"/>
          <p:cNvSpPr/>
          <p:nvPr/>
        </p:nvSpPr>
        <p:spPr>
          <a:xfrm>
            <a:off x="731520" y="3108960"/>
            <a:ext cx="502920" cy="502920"/>
          </a:xfrm>
          <a:prstGeom prst="ellipse">
            <a:avLst/>
          </a:prstGeom>
          <a:solidFill>
            <a:srgbClr val="22C5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  <a:latin typeface="微软雅黑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71600" y="3108960"/>
            <a:ext cx="658368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0">
                <a:solidFill>
                  <a:srgbClr val="1E293B"/>
                </a:solidFill>
                <a:latin typeface="微软雅黑"/>
              </a:rPr>
              <a:t>点击摇奖机：播放按钮音 + 广播‘开始抽奖’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31520" y="4937760"/>
            <a:ext cx="6949440" cy="1280160"/>
          </a:xfrm>
          <a:prstGeom prst="roundRect">
            <a:avLst/>
          </a:prstGeom>
          <a:solidFill>
            <a:srgbClr val="FFF7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14400" y="5029200"/>
            <a:ext cx="6675120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>
                <a:solidFill>
                  <a:srgbClr val="F59E0B"/>
                </a:solidFill>
                <a:latin typeface="微软雅黑"/>
              </a:rPr>
              <a:t>⚙️ 要点：广播 = 给所有角色发消息，谁收到谁行动</a:t>
            </a:r>
          </a:p>
        </p:txBody>
      </p:sp>
      <p:pic>
        <p:nvPicPr>
          <p:cNvPr id="14" name="Picture 13" descr="角色-摇奖机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8160" y="2011680"/>
            <a:ext cx="3291840" cy="362102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-91440" y="-91440"/>
            <a:ext cx="12435840" cy="704088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005840"/>
            <a:ext cx="12191695" cy="1097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"/>
            <a:ext cx="10972800" cy="8229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FFFFFF"/>
                </a:solidFill>
                <a:latin typeface="微软雅黑"/>
              </a:rPr>
              <a:t>分步搭建 02：转盘转转转</a:t>
            </a:r>
          </a:p>
        </p:txBody>
      </p:sp>
      <p:sp>
        <p:nvSpPr>
          <p:cNvPr id="6" name="Oval 5"/>
          <p:cNvSpPr/>
          <p:nvPr/>
        </p:nvSpPr>
        <p:spPr>
          <a:xfrm>
            <a:off x="731520" y="1828800"/>
            <a:ext cx="502920" cy="502920"/>
          </a:xfrm>
          <a:prstGeom prst="ellipse">
            <a:avLst/>
          </a:prstGeom>
          <a:solidFill>
            <a:srgbClr val="22C5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  <a:latin typeface="微软雅黑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71600" y="1828800"/>
            <a:ext cx="658368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0">
                <a:solidFill>
                  <a:srgbClr val="1E293B"/>
                </a:solidFill>
                <a:latin typeface="微软雅黑"/>
              </a:rPr>
              <a:t>收到‘开始抽奖’后，转盘重复转很多圈</a:t>
            </a:r>
          </a:p>
        </p:txBody>
      </p:sp>
      <p:sp>
        <p:nvSpPr>
          <p:cNvPr id="8" name="Oval 7"/>
          <p:cNvSpPr/>
          <p:nvPr/>
        </p:nvSpPr>
        <p:spPr>
          <a:xfrm>
            <a:off x="731520" y="2468880"/>
            <a:ext cx="502920" cy="502920"/>
          </a:xfrm>
          <a:prstGeom prst="ellipse">
            <a:avLst/>
          </a:prstGeom>
          <a:solidFill>
            <a:srgbClr val="22C5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  <a:latin typeface="微软雅黑"/>
              </a:rPr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71600" y="2468880"/>
            <a:ext cx="658368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0">
                <a:solidFill>
                  <a:srgbClr val="1E293B"/>
                </a:solidFill>
                <a:latin typeface="微软雅黑"/>
              </a:rPr>
              <a:t>用‘等待’让它慢慢减速停下</a:t>
            </a:r>
          </a:p>
        </p:txBody>
      </p:sp>
      <p:sp>
        <p:nvSpPr>
          <p:cNvPr id="10" name="Oval 9"/>
          <p:cNvSpPr/>
          <p:nvPr/>
        </p:nvSpPr>
        <p:spPr>
          <a:xfrm>
            <a:off x="731520" y="3108960"/>
            <a:ext cx="502920" cy="502920"/>
          </a:xfrm>
          <a:prstGeom prst="ellipse">
            <a:avLst/>
          </a:prstGeom>
          <a:solidFill>
            <a:srgbClr val="22C5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  <a:latin typeface="微软雅黑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71600" y="3108960"/>
            <a:ext cx="658368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0">
                <a:solidFill>
                  <a:srgbClr val="1E293B"/>
                </a:solidFill>
                <a:latin typeface="微软雅黑"/>
              </a:rPr>
              <a:t>随机选 1~100 的数，当作抽奖结果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31520" y="4937760"/>
            <a:ext cx="6949440" cy="1280160"/>
          </a:xfrm>
          <a:prstGeom prst="roundRect">
            <a:avLst/>
          </a:prstGeom>
          <a:solidFill>
            <a:srgbClr val="FFF7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14400" y="5029200"/>
            <a:ext cx="6675120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>
                <a:solidFill>
                  <a:srgbClr val="F59E0B"/>
                </a:solidFill>
                <a:latin typeface="微软雅黑"/>
              </a:rPr>
              <a:t>⚙️ 要点：随机 = 抽签掷骰子，每次结果都不一样</a:t>
            </a:r>
          </a:p>
        </p:txBody>
      </p:sp>
      <p:pic>
        <p:nvPicPr>
          <p:cNvPr id="14" name="Picture 13" descr="角色-转盘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8160" y="2011680"/>
            <a:ext cx="3291840" cy="329184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-91440" y="-91440"/>
            <a:ext cx="12435840" cy="704088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005840"/>
            <a:ext cx="12191695" cy="1097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"/>
            <a:ext cx="10972800" cy="8229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FFFFFF"/>
                </a:solidFill>
                <a:latin typeface="微软雅黑"/>
              </a:rPr>
              <a:t>分步搭建 03：分奖项发积分</a:t>
            </a:r>
          </a:p>
        </p:txBody>
      </p:sp>
      <p:sp>
        <p:nvSpPr>
          <p:cNvPr id="6" name="Oval 5"/>
          <p:cNvSpPr/>
          <p:nvPr/>
        </p:nvSpPr>
        <p:spPr>
          <a:xfrm>
            <a:off x="731520" y="1828800"/>
            <a:ext cx="502920" cy="502920"/>
          </a:xfrm>
          <a:prstGeom prst="ellipse">
            <a:avLst/>
          </a:prstGeom>
          <a:solidFill>
            <a:srgbClr val="22C5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  <a:latin typeface="微软雅黑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71600" y="1828800"/>
            <a:ext cx="658368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0">
                <a:solidFill>
                  <a:srgbClr val="1E293B"/>
                </a:solidFill>
                <a:latin typeface="微软雅黑"/>
              </a:rPr>
              <a:t>结果≤10：中大奖，积分+100</a:t>
            </a:r>
          </a:p>
        </p:txBody>
      </p:sp>
      <p:sp>
        <p:nvSpPr>
          <p:cNvPr id="8" name="Oval 7"/>
          <p:cNvSpPr/>
          <p:nvPr/>
        </p:nvSpPr>
        <p:spPr>
          <a:xfrm>
            <a:off x="731520" y="2468880"/>
            <a:ext cx="502920" cy="502920"/>
          </a:xfrm>
          <a:prstGeom prst="ellipse">
            <a:avLst/>
          </a:prstGeom>
          <a:solidFill>
            <a:srgbClr val="22C5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  <a:latin typeface="微软雅黑"/>
              </a:rPr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71600" y="2468880"/>
            <a:ext cx="658368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0">
                <a:solidFill>
                  <a:srgbClr val="1E293B"/>
                </a:solidFill>
                <a:latin typeface="微软雅黑"/>
              </a:rPr>
              <a:t>结果≤40：中小奖，积分+10</a:t>
            </a:r>
          </a:p>
        </p:txBody>
      </p:sp>
      <p:sp>
        <p:nvSpPr>
          <p:cNvPr id="10" name="Oval 9"/>
          <p:cNvSpPr/>
          <p:nvPr/>
        </p:nvSpPr>
        <p:spPr>
          <a:xfrm>
            <a:off x="731520" y="3108960"/>
            <a:ext cx="502920" cy="502920"/>
          </a:xfrm>
          <a:prstGeom prst="ellipse">
            <a:avLst/>
          </a:prstGeom>
          <a:solidFill>
            <a:srgbClr val="22C5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  <a:latin typeface="微软雅黑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71600" y="3108960"/>
            <a:ext cx="658368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0">
                <a:solidFill>
                  <a:srgbClr val="1E293B"/>
                </a:solidFill>
                <a:latin typeface="微软雅黑"/>
              </a:rPr>
              <a:t>否则：谢谢参与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31520" y="4937760"/>
            <a:ext cx="6949440" cy="1280160"/>
          </a:xfrm>
          <a:prstGeom prst="roundRect">
            <a:avLst/>
          </a:prstGeom>
          <a:solidFill>
            <a:srgbClr val="FFF7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14400" y="5029200"/>
            <a:ext cx="6675120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>
                <a:solidFill>
                  <a:srgbClr val="F59E0B"/>
                </a:solidFill>
                <a:latin typeface="微软雅黑"/>
              </a:rPr>
              <a:t>⚙️ 要点：变量=小盒子，积分盒子里的数字会变多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-91440" y="-91440"/>
            <a:ext cx="12435840" cy="704088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005840"/>
            <a:ext cx="12191695" cy="1097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"/>
            <a:ext cx="10972800" cy="8229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FFFFFF"/>
                </a:solidFill>
                <a:latin typeface="微软雅黑"/>
              </a:rPr>
              <a:t>分步搭建 04：主持人播报</a:t>
            </a:r>
          </a:p>
        </p:txBody>
      </p:sp>
      <p:sp>
        <p:nvSpPr>
          <p:cNvPr id="6" name="Oval 5"/>
          <p:cNvSpPr/>
          <p:nvPr/>
        </p:nvSpPr>
        <p:spPr>
          <a:xfrm>
            <a:off x="731520" y="1828800"/>
            <a:ext cx="502920" cy="502920"/>
          </a:xfrm>
          <a:prstGeom prst="ellipse">
            <a:avLst/>
          </a:prstGeom>
          <a:solidFill>
            <a:srgbClr val="22C5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  <a:latin typeface="微软雅黑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71600" y="1828800"/>
            <a:ext cx="658368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0">
                <a:solidFill>
                  <a:srgbClr val="1E293B"/>
                </a:solidFill>
                <a:latin typeface="微软雅黑"/>
              </a:rPr>
              <a:t>收到‘中大奖’：说‘恭喜！’+ 播放中奖音</a:t>
            </a:r>
          </a:p>
        </p:txBody>
      </p:sp>
      <p:sp>
        <p:nvSpPr>
          <p:cNvPr id="8" name="Oval 7"/>
          <p:cNvSpPr/>
          <p:nvPr/>
        </p:nvSpPr>
        <p:spPr>
          <a:xfrm>
            <a:off x="731520" y="2468880"/>
            <a:ext cx="502920" cy="502920"/>
          </a:xfrm>
          <a:prstGeom prst="ellipse">
            <a:avLst/>
          </a:prstGeom>
          <a:solidFill>
            <a:srgbClr val="22C5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  <a:latin typeface="微软雅黑"/>
              </a:rPr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71600" y="2468880"/>
            <a:ext cx="658368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0">
                <a:solidFill>
                  <a:srgbClr val="1E293B"/>
                </a:solidFill>
                <a:latin typeface="微软雅黑"/>
              </a:rPr>
              <a:t>收到‘未中奖’：说‘再试一次’+ 未中奖音</a:t>
            </a:r>
          </a:p>
        </p:txBody>
      </p:sp>
      <p:sp>
        <p:nvSpPr>
          <p:cNvPr id="10" name="Oval 9"/>
          <p:cNvSpPr/>
          <p:nvPr/>
        </p:nvSpPr>
        <p:spPr>
          <a:xfrm>
            <a:off x="731520" y="3108960"/>
            <a:ext cx="502920" cy="502920"/>
          </a:xfrm>
          <a:prstGeom prst="ellipse">
            <a:avLst/>
          </a:prstGeom>
          <a:solidFill>
            <a:srgbClr val="22C5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  <a:latin typeface="微软雅黑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71600" y="3108960"/>
            <a:ext cx="658368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0">
                <a:solidFill>
                  <a:srgbClr val="1E293B"/>
                </a:solidFill>
                <a:latin typeface="微软雅黑"/>
              </a:rPr>
              <a:t>中奖时广播‘撒花’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31520" y="4937760"/>
            <a:ext cx="6949440" cy="1280160"/>
          </a:xfrm>
          <a:prstGeom prst="roundRect">
            <a:avLst/>
          </a:prstGeom>
          <a:solidFill>
            <a:srgbClr val="FFF7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14400" y="5029200"/>
            <a:ext cx="6675120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>
                <a:solidFill>
                  <a:srgbClr val="F59E0B"/>
                </a:solidFill>
                <a:latin typeface="微软雅黑"/>
              </a:rPr>
              <a:t>⚙️ 要点：不同角色收到同一条广播，可以各做各的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-91440" y="-91440"/>
            <a:ext cx="12435840" cy="704088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005840"/>
            <a:ext cx="12191695" cy="1097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"/>
            <a:ext cx="10972800" cy="8229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FFFFFF"/>
                </a:solidFill>
                <a:latin typeface="微软雅黑"/>
              </a:rPr>
              <a:t>分步搭建 05：特效与排行榜</a:t>
            </a:r>
          </a:p>
        </p:txBody>
      </p:sp>
      <p:sp>
        <p:nvSpPr>
          <p:cNvPr id="6" name="Oval 5"/>
          <p:cNvSpPr/>
          <p:nvPr/>
        </p:nvSpPr>
        <p:spPr>
          <a:xfrm>
            <a:off x="731520" y="1828800"/>
            <a:ext cx="502920" cy="502920"/>
          </a:xfrm>
          <a:prstGeom prst="ellipse">
            <a:avLst/>
          </a:prstGeom>
          <a:solidFill>
            <a:srgbClr val="22C5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  <a:latin typeface="微软雅黑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71600" y="1828800"/>
            <a:ext cx="658368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0">
                <a:solidFill>
                  <a:srgbClr val="1E293B"/>
                </a:solidFill>
                <a:latin typeface="微软雅黑"/>
              </a:rPr>
              <a:t>‘撒花’时：克隆出很多彩带从天上飘下</a:t>
            </a:r>
          </a:p>
        </p:txBody>
      </p:sp>
      <p:sp>
        <p:nvSpPr>
          <p:cNvPr id="8" name="Oval 7"/>
          <p:cNvSpPr/>
          <p:nvPr/>
        </p:nvSpPr>
        <p:spPr>
          <a:xfrm>
            <a:off x="731520" y="2468880"/>
            <a:ext cx="502920" cy="502920"/>
          </a:xfrm>
          <a:prstGeom prst="ellipse">
            <a:avLst/>
          </a:prstGeom>
          <a:solidFill>
            <a:srgbClr val="22C5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  <a:latin typeface="微软雅黑"/>
              </a:rPr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71600" y="2468880"/>
            <a:ext cx="658368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0">
                <a:solidFill>
                  <a:srgbClr val="1E293B"/>
                </a:solidFill>
                <a:latin typeface="微软雅黑"/>
              </a:rPr>
              <a:t>金币蹦蹦跳跳祝贺你</a:t>
            </a:r>
          </a:p>
        </p:txBody>
      </p:sp>
      <p:sp>
        <p:nvSpPr>
          <p:cNvPr id="10" name="Oval 9"/>
          <p:cNvSpPr/>
          <p:nvPr/>
        </p:nvSpPr>
        <p:spPr>
          <a:xfrm>
            <a:off x="731520" y="3108960"/>
            <a:ext cx="502920" cy="502920"/>
          </a:xfrm>
          <a:prstGeom prst="ellipse">
            <a:avLst/>
          </a:prstGeom>
          <a:solidFill>
            <a:srgbClr val="22C5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  <a:latin typeface="微软雅黑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71600" y="3108960"/>
            <a:ext cx="658368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0">
                <a:solidFill>
                  <a:srgbClr val="1E293B"/>
                </a:solidFill>
                <a:latin typeface="微软雅黑"/>
              </a:rPr>
              <a:t>积分实时显示在舞台上，比比谁最高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31520" y="4937760"/>
            <a:ext cx="6949440" cy="1280160"/>
          </a:xfrm>
          <a:prstGeom prst="roundRect">
            <a:avLst/>
          </a:prstGeom>
          <a:solidFill>
            <a:srgbClr val="FFF7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14400" y="5029200"/>
            <a:ext cx="6675120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>
                <a:solidFill>
                  <a:srgbClr val="F59E0B"/>
                </a:solidFill>
                <a:latin typeface="微软雅黑"/>
              </a:rPr>
              <a:t>⚙️ 要点：克隆=复印机分身术；舞台上的数字就是排行榜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-91440" y="-91440"/>
            <a:ext cx="12435840" cy="704088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005840"/>
            <a:ext cx="12191695" cy="1097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"/>
            <a:ext cx="10972800" cy="8229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FFFFFF"/>
                </a:solidFill>
                <a:latin typeface="微软雅黑"/>
              </a:rPr>
              <a:t>今天我们学会了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1828800"/>
            <a:ext cx="5394960" cy="16459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EF444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965960"/>
            <a:ext cx="502920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000" b="1">
                <a:solidFill>
                  <a:srgbClr val="EF4444"/>
                </a:solidFill>
                <a:latin typeface="微软雅黑"/>
              </a:rPr>
              <a:t>随机现象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560320"/>
            <a:ext cx="502920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>
                <a:solidFill>
                  <a:srgbClr val="1E293B"/>
                </a:solidFill>
                <a:latin typeface="微软雅黑"/>
              </a:rPr>
              <a:t>抽签掷骰子，每次结果不同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309359" y="1828800"/>
            <a:ext cx="5394960" cy="16459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22C5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492240" y="1965960"/>
            <a:ext cx="502920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000" b="1">
                <a:solidFill>
                  <a:srgbClr val="22C55E"/>
                </a:solidFill>
                <a:latin typeface="微软雅黑"/>
              </a:rPr>
              <a:t>变量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92240" y="2560320"/>
            <a:ext cx="502920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>
                <a:solidFill>
                  <a:srgbClr val="1E293B"/>
                </a:solidFill>
                <a:latin typeface="微软雅黑"/>
              </a:rPr>
              <a:t>小盒子存积分，能加能减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48640" y="3840480"/>
            <a:ext cx="5394960" cy="16459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8B5CF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31520" y="3977640"/>
            <a:ext cx="502920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000" b="1">
                <a:solidFill>
                  <a:srgbClr val="8B5CF6"/>
                </a:solidFill>
                <a:latin typeface="微软雅黑"/>
              </a:rPr>
              <a:t>广播机制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31520" y="4572000"/>
            <a:ext cx="502920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>
                <a:solidFill>
                  <a:srgbClr val="1E293B"/>
                </a:solidFill>
                <a:latin typeface="微软雅黑"/>
              </a:rPr>
              <a:t>角色打电话发消息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309359" y="3840480"/>
            <a:ext cx="5394960" cy="16459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92240" y="3977640"/>
            <a:ext cx="502920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000" b="1">
                <a:solidFill>
                  <a:srgbClr val="F59E0B"/>
                </a:solidFill>
                <a:latin typeface="微软雅黑"/>
              </a:rPr>
              <a:t>造型切换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92240" y="4572000"/>
            <a:ext cx="502920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>
                <a:solidFill>
                  <a:srgbClr val="1E293B"/>
                </a:solidFill>
                <a:latin typeface="微软雅黑"/>
              </a:rPr>
              <a:t>转盘/彩带换样子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-91440" y="-91440"/>
            <a:ext cx="12435840" cy="704088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005840"/>
            <a:ext cx="12191695" cy="1097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"/>
            <a:ext cx="10972800" cy="8229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FFFFFF"/>
                </a:solidFill>
                <a:latin typeface="微软雅黑"/>
              </a:rPr>
              <a:t>给家长的反馈话术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737360"/>
            <a:ext cx="1645920" cy="457200"/>
          </a:xfrm>
          <a:prstGeom prst="round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  <a:latin typeface="微软雅黑"/>
              </a:rPr>
              <a:t>课程知识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60320" y="1783080"/>
            <a:ext cx="8961120" cy="12801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0">
                <a:solidFill>
                  <a:srgbClr val="1E293B"/>
                </a:solidFill>
                <a:latin typeface="微软雅黑"/>
              </a:rPr>
              <a:t>孩子今天做了疯狂摇奖机，学会了随机、变量和广播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" y="3246120"/>
            <a:ext cx="1645920" cy="457200"/>
          </a:xfrm>
          <a:prstGeom prst="roundRect">
            <a:avLst/>
          </a:prstGeom>
          <a:solidFill>
            <a:srgbClr val="22C5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  <a:latin typeface="微软雅黑"/>
              </a:rPr>
              <a:t>孩子表现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560320" y="3291839"/>
            <a:ext cx="8961120" cy="12801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0">
                <a:solidFill>
                  <a:srgbClr val="1E293B"/>
                </a:solidFill>
                <a:latin typeface="微软雅黑"/>
              </a:rPr>
              <a:t>孩子能独立让转盘转动、按中奖结果加分，还做了连抽和撒花特效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4754879"/>
            <a:ext cx="1645920" cy="45720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  <a:latin typeface="微软雅黑"/>
              </a:rPr>
              <a:t>下阶段预告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560320" y="4800599"/>
            <a:ext cx="8961120" cy="12801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0">
                <a:solidFill>
                  <a:srgbClr val="1E293B"/>
                </a:solidFill>
                <a:latin typeface="微软雅黑"/>
              </a:rPr>
              <a:t>下节课我们将挑战《贪吃蛇大作战》，学坐标轴和克隆变长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-91440" y="-91440"/>
            <a:ext cx="12435840" cy="704088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2743200"/>
            <a:ext cx="10332720" cy="1371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800" b="1">
                <a:solidFill>
                  <a:srgbClr val="FFFFFF"/>
                </a:solidFill>
                <a:latin typeface="微软雅黑"/>
              </a:rPr>
              <a:t>爱萝卜少儿编程 · 让每个孩子爱上创造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4206240"/>
            <a:ext cx="1033272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400" b="0">
                <a:solidFill>
                  <a:srgbClr val="FED047"/>
                </a:solidFill>
                <a:latin typeface="微软雅黑"/>
              </a:rPr>
              <a:t>版权归爱萝卜少儿编程所有 · 仅供教学使用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