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2286000" y="2011680"/>
            <a:ext cx="7589520" cy="27432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560320" y="2286000"/>
            <a:ext cx="70408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1">
                <a:solidFill>
                  <a:srgbClr val="2563EB"/>
                </a:solidFill>
                <a:latin typeface="微软雅黑"/>
              </a:rPr>
              <a:t>版权说明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60320" y="3108960"/>
            <a:ext cx="70408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0">
                <a:solidFill>
                  <a:srgbClr val="1E293B"/>
                </a:solidFill>
                <a:latin typeface="微软雅黑"/>
              </a:rPr>
              <a:t>本课件版权归爱萝卜少儿编程所有</a:t>
            </a:r>
          </a:p>
          <a:p>
            <a:pPr algn="ctr"/>
            <a:r>
              <a:rPr sz="1800" b="0">
                <a:solidFill>
                  <a:srgbClr val="1E293B"/>
                </a:solidFill>
                <a:latin typeface="微软雅黑"/>
              </a:rPr>
              <a:t>仅供内部教学使用，请勿外传或商用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94560"/>
            <a:ext cx="12191695" cy="2377440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377440"/>
            <a:ext cx="103327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微软雅黑"/>
              </a:rPr>
              <a:t>少儿趣味编程 · Scratch 3.0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10896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800" b="1">
                <a:solidFill>
                  <a:srgbClr val="FED047"/>
                </a:solidFill>
                <a:latin typeface="微软雅黑"/>
              </a:rPr>
              <a:t>贪吃蛇大作战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9377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微软雅黑"/>
              </a:rPr>
              <a:t>讲师：爱萝卜      日期：2026-10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贪吃蛇大作战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188720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59E0B"/>
                </a:solidFill>
                <a:latin typeface="微软雅黑"/>
              </a:rPr>
              <a:t>主题：小蛇吃苹果，越吃越长！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71600" y="2103120"/>
            <a:ext cx="9418320" cy="2011680"/>
          </a:xfrm>
          <a:prstGeom prst="roundRect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1E293B"/>
                </a:solidFill>
                <a:latin typeface="微软雅黑"/>
              </a:rPr>
              <a:t>“用方向键指挥小蛇，吃到苹果就长大一圈！
小心别撞到墙哦——你能吃到第几个苹果？”</a:t>
            </a:r>
          </a:p>
        </p:txBody>
      </p:sp>
      <p:pic>
        <p:nvPicPr>
          <p:cNvPr id="8" name="Picture 7" descr="角色-蛇头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2080" y="4297680"/>
            <a:ext cx="1463040" cy="14630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本课要学的 3 个本领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011680"/>
            <a:ext cx="3383280" cy="32918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783080" y="2286000"/>
            <a:ext cx="1097280" cy="109728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8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3566160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2563EB"/>
                </a:solidFill>
                <a:latin typeface="微软雅黑"/>
              </a:rPr>
              <a:t>坐标轴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4206240"/>
            <a:ext cx="3017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1E293B"/>
                </a:solidFill>
                <a:latin typeface="微软雅黑"/>
              </a:rPr>
              <a:t>x 左右、y 上下，</a:t>
            </a:r>
          </a:p>
          <a:p>
            <a:pPr algn="ctr"/>
            <a:r>
              <a:rPr sz="1500" b="0">
                <a:solidFill>
                  <a:srgbClr val="1E293B"/>
                </a:solidFill>
                <a:latin typeface="微软雅黑"/>
              </a:rPr>
              <a:t>给小蛇指路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2011680"/>
            <a:ext cx="3383280" cy="32918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2C5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5532120" y="2286000"/>
            <a:ext cx="1097280" cy="109728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8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3566160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22C55E"/>
                </a:solidFill>
                <a:latin typeface="微软雅黑"/>
              </a:rPr>
              <a:t>方向控制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4206240"/>
            <a:ext cx="3017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1E293B"/>
                </a:solidFill>
                <a:latin typeface="微软雅黑"/>
              </a:rPr>
              <a:t>上下左右键，</a:t>
            </a:r>
          </a:p>
          <a:p>
            <a:pPr algn="ctr"/>
            <a:r>
              <a:rPr sz="1500" b="0">
                <a:solidFill>
                  <a:srgbClr val="1E293B"/>
                </a:solidFill>
                <a:latin typeface="微软雅黑"/>
              </a:rPr>
              <a:t>小蛇跟着转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59" y="2011680"/>
            <a:ext cx="3383280" cy="32918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281159" y="2286000"/>
            <a:ext cx="1097280" cy="1097280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8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39" y="3566160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8B5CF6"/>
                </a:solidFill>
                <a:latin typeface="微软雅黑"/>
              </a:rPr>
              <a:t>克隆+碰撞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39" y="4206240"/>
            <a:ext cx="30175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1E293B"/>
                </a:solidFill>
                <a:latin typeface="微软雅黑"/>
              </a:rPr>
              <a:t>吃到苹果分身长大，</a:t>
            </a:r>
          </a:p>
          <a:p>
            <a:pPr algn="ctr"/>
            <a:r>
              <a:rPr sz="1500" b="0">
                <a:solidFill>
                  <a:srgbClr val="1E293B"/>
                </a:solidFill>
                <a:latin typeface="微软雅黑"/>
              </a:rPr>
              <a:t>碰到墙就结束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看看高手怎么做的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188720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59E0B"/>
                </a:solidFill>
                <a:latin typeface="微软雅黑"/>
              </a:rPr>
              <a:t>我们要做更厉害的！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645920"/>
            <a:ext cx="5303520" cy="1828800"/>
          </a:xfrm>
          <a:prstGeom prst="roundRect">
            <a:avLst/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783080"/>
            <a:ext cx="493776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参考：经典诺基亚贪吃蛇</a:t>
            </a:r>
          </a:p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Google 贪吃蛇</a:t>
            </a:r>
          </a:p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→ 小蛇在格子里移动、吃食物变长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645920"/>
            <a:ext cx="5303520" cy="1828800"/>
          </a:xfrm>
          <a:prstGeom prst="roundRect">
            <a:avLst/>
          </a:prstGeom>
          <a:solidFill>
            <a:srgbClr val="F0FD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1783080"/>
            <a:ext cx="493776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今天我们要做：</a:t>
            </a:r>
          </a:p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方向键控制 + 吃苹果加分 + 越吃越长 + 撞墙结束！</a:t>
            </a:r>
          </a:p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比比谁的分数最高！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3840480"/>
            <a:ext cx="10332720" cy="457200"/>
          </a:xfrm>
          <a:prstGeom prst="round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</a:rPr>
              <a:t>🤔 小蛇怎么知道往上下左右走？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4617720"/>
            <a:ext cx="10332720" cy="457200"/>
          </a:xfrm>
          <a:prstGeom prst="round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</a:rPr>
              <a:t>🤔 吃到苹果身体怎么变长？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5394960"/>
            <a:ext cx="10332720" cy="457200"/>
          </a:xfrm>
          <a:prstGeom prst="round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微软雅黑"/>
              </a:rPr>
              <a:t>🤔 怎么判断小蛇撞到墙了？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素材准备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188720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F59E0B"/>
                </a:solidFill>
                <a:latin typeface="微软雅黑"/>
              </a:rPr>
              <a:t>看看我们准备了哪些好朋友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828800"/>
            <a:ext cx="1463040" cy="457200"/>
          </a:xfrm>
          <a:prstGeom prst="round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角色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51760" y="1920240"/>
            <a:ext cx="86868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1E293B"/>
                </a:solidFill>
                <a:latin typeface="微软雅黑"/>
              </a:rPr>
              <a:t>蛇头、蛇身、苹果（食物）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3108960"/>
            <a:ext cx="1463040" cy="457200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背景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51760" y="3200400"/>
            <a:ext cx="86868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1E293B"/>
                </a:solidFill>
                <a:latin typeface="微软雅黑"/>
              </a:rPr>
              <a:t>游戏背景（网格）、开始页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4389120"/>
            <a:ext cx="1463040" cy="45720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微软雅黑"/>
              </a:rPr>
              <a:t>音效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51760" y="4480559"/>
            <a:ext cx="86868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1E293B"/>
                </a:solidFill>
                <a:latin typeface="微软雅黑"/>
              </a:rPr>
              <a:t>吃到音、得分音、失败音、按钮音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分步搭建 01：小蛇登场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182880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82880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拖入蛇头，放到舞台中间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46888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46888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绿旗时：分数清零、显示蛇头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310896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310896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把背景换成网格游戏场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937760"/>
            <a:ext cx="6949440" cy="1280160"/>
          </a:xfrm>
          <a:prstGeom prst="roundRect">
            <a:avLst/>
          </a:prstGeom>
          <a:solidFill>
            <a:srgbClr val="ECFC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5029200"/>
            <a:ext cx="66751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2C55E"/>
                </a:solidFill>
                <a:latin typeface="微软雅黑"/>
              </a:rPr>
              <a:t>⚙️ 要点：坐标轴=左右电梯上下楼梯，x管左右、y管上下</a:t>
            </a:r>
          </a:p>
        </p:txBody>
      </p:sp>
      <p:pic>
        <p:nvPicPr>
          <p:cNvPr id="14" name="Picture 13" descr="角色-蛇头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2011680"/>
            <a:ext cx="2926080" cy="29260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分步搭建 02：方向键控制移动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182880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82880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按右键：x 增加（往右走）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46888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46888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按左键：x 减少（往左走）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310896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310896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按上键：y 增加；按下键：y 减少</a:t>
            </a:r>
          </a:p>
        </p:txBody>
      </p:sp>
      <p:sp>
        <p:nvSpPr>
          <p:cNvPr id="12" name="Oval 11"/>
          <p:cNvSpPr/>
          <p:nvPr/>
        </p:nvSpPr>
        <p:spPr>
          <a:xfrm>
            <a:off x="731520" y="3749039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3749039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等一小下，控制快慢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4937760"/>
            <a:ext cx="6949440" cy="1280160"/>
          </a:xfrm>
          <a:prstGeom prst="roundRect">
            <a:avLst/>
          </a:prstGeom>
          <a:solidFill>
            <a:srgbClr val="ECFC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5029200"/>
            <a:ext cx="66751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2C55E"/>
                </a:solidFill>
                <a:latin typeface="微软雅黑"/>
              </a:rPr>
              <a:t>⚙️ 要点：速度=跑步快慢，等待时间越短跑得越快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分步搭建 03：苹果出现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182880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82880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苹果放到舞台随机位置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46888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46888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蛇头碰到苹果：分数+1、播放吃到音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310896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310896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苹果再跑到一个新随机位置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937760"/>
            <a:ext cx="6949440" cy="1280160"/>
          </a:xfrm>
          <a:prstGeom prst="roundRect">
            <a:avLst/>
          </a:prstGeom>
          <a:solidFill>
            <a:srgbClr val="ECFC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5029200"/>
            <a:ext cx="66751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2C55E"/>
                </a:solidFill>
                <a:latin typeface="微软雅黑"/>
              </a:rPr>
              <a:t>⚙️ 要点：碰撞检测=碰到就叮咚，随机位置用随机数积木</a:t>
            </a:r>
          </a:p>
        </p:txBody>
      </p:sp>
      <p:pic>
        <p:nvPicPr>
          <p:cNvPr id="14" name="Picture 13" descr="角色-苹果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2011680"/>
            <a:ext cx="2926080" cy="29260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分步搭建 04：小蛇变长（克隆）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182880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82880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吃到苹果时广播‘长身体’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46888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46888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蛇身收到广播：克隆一个自己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310896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310896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克隆体跟在蛇头后面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937760"/>
            <a:ext cx="6949440" cy="1280160"/>
          </a:xfrm>
          <a:prstGeom prst="roundRect">
            <a:avLst/>
          </a:prstGeom>
          <a:solidFill>
            <a:srgbClr val="ECFC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5029200"/>
            <a:ext cx="66751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2C55E"/>
                </a:solidFill>
                <a:latin typeface="微软雅黑"/>
              </a:rPr>
              <a:t>⚙️ 要点：克隆=复印机分身术，吃一个苹果多一节身体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分步搭建 05：撞墙游戏结束</a:t>
            </a:r>
          </a:p>
        </p:txBody>
      </p:sp>
      <p:sp>
        <p:nvSpPr>
          <p:cNvPr id="6" name="Oval 5"/>
          <p:cNvSpPr/>
          <p:nvPr/>
        </p:nvSpPr>
        <p:spPr>
          <a:xfrm>
            <a:off x="731520" y="182880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82880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蛇头碰到边缘：说‘游戏结束’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46888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46888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播放失败音，全部停止</a:t>
            </a:r>
          </a:p>
        </p:txBody>
      </p:sp>
      <p:sp>
        <p:nvSpPr>
          <p:cNvPr id="10" name="Oval 9"/>
          <p:cNvSpPr/>
          <p:nvPr/>
        </p:nvSpPr>
        <p:spPr>
          <a:xfrm>
            <a:off x="731520" y="3108960"/>
            <a:ext cx="502920" cy="502920"/>
          </a:xfrm>
          <a:prstGeom prst="ellipse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310896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分数实时显示，比比谁最高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937760"/>
            <a:ext cx="6949440" cy="1280160"/>
          </a:xfrm>
          <a:prstGeom prst="roundRect">
            <a:avLst/>
          </a:prstGeom>
          <a:solidFill>
            <a:srgbClr val="ECFC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5029200"/>
            <a:ext cx="66751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2C55E"/>
                </a:solidFill>
                <a:latin typeface="微软雅黑"/>
              </a:rPr>
              <a:t>⚙️ 要点：碰到边缘就停下来，这是游戏结束的信号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今天我们学会了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828800"/>
            <a:ext cx="5394960" cy="1645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965960"/>
            <a:ext cx="5029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2563EB"/>
                </a:solidFill>
                <a:latin typeface="微软雅黑"/>
              </a:rPr>
              <a:t>坐标轴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560320"/>
            <a:ext cx="5029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微软雅黑"/>
              </a:rPr>
              <a:t>x 左右、y 上下指挥方向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59" y="1828800"/>
            <a:ext cx="5394960" cy="1645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2C5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1965960"/>
            <a:ext cx="5029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22C55E"/>
                </a:solidFill>
                <a:latin typeface="微软雅黑"/>
              </a:rPr>
              <a:t>方向控制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560320"/>
            <a:ext cx="5029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微软雅黑"/>
              </a:rPr>
              <a:t>上下左右键改变移动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840480"/>
            <a:ext cx="5394960" cy="1645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8B5C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3977640"/>
            <a:ext cx="5029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8B5CF6"/>
                </a:solidFill>
                <a:latin typeface="微软雅黑"/>
              </a:rPr>
              <a:t>克隆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572000"/>
            <a:ext cx="5029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微软雅黑"/>
              </a:rPr>
              <a:t>分身让身体变长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59" y="3840480"/>
            <a:ext cx="5394960" cy="16459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92240" y="3977640"/>
            <a:ext cx="5029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F59E0B"/>
                </a:solidFill>
                <a:latin typeface="微软雅黑"/>
              </a:rPr>
              <a:t>碰撞侦测+计分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4572000"/>
            <a:ext cx="5029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1E293B"/>
                </a:solidFill>
                <a:latin typeface="微软雅黑"/>
              </a:rPr>
              <a:t>碰到苹果加分、碰到墙结束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"/>
            <a:ext cx="109728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微软雅黑"/>
              </a:rPr>
              <a:t>给家长的反馈话术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1645920" cy="457200"/>
          </a:xfrm>
          <a:prstGeom prst="round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课程知识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60320" y="1783080"/>
            <a:ext cx="896112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孩子今天做了贪吃蛇，学会了坐标轴、方向键、克隆和碰撞计分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246120"/>
            <a:ext cx="1645920" cy="457200"/>
          </a:xfrm>
          <a:prstGeom prst="round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孩子表现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291839"/>
            <a:ext cx="896112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孩子能用方向键控制小蛇吃苹果，吃到苹果身体会变长，还会撞墙结束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754879"/>
            <a:ext cx="1645920" cy="45720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/>
              </a:rPr>
              <a:t>下阶段预告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60320" y="4800599"/>
            <a:ext cx="896112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E293B"/>
                </a:solidFill>
                <a:latin typeface="微软雅黑"/>
              </a:rPr>
              <a:t>下节课我们将挑战更综合的项目，把随机、变量、广播、克隆都用起来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-91440" y="-91440"/>
            <a:ext cx="12435840" cy="704088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1">
                <a:solidFill>
                  <a:srgbClr val="FFFFFF"/>
                </a:solidFill>
                <a:latin typeface="微软雅黑"/>
              </a:rPr>
              <a:t>爱萝卜少儿编程 · 让每个孩子爱上创造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206240"/>
            <a:ext cx="103327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1E293B"/>
                </a:solidFill>
                <a:latin typeface="微软雅黑"/>
              </a:rPr>
              <a:t>版权归爱萝卜少儿编程所有 · 仅供教学使用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